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66" y="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lkirk_HD:Users:nlkirk:Documents:Conferences:2017_SaberWest:ind_grou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lkirk_HD:Applications:Microsoft%20Office%202011:Office:Add-Ins:Solver.xlam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'[ind_group.xlsx]cutdown data'!$R$3:$R$6</c:f>
                <c:numCache>
                  <c:formatCode>General</c:formatCode>
                  <c:ptCount val="4"/>
                  <c:pt idx="0">
                    <c:v>0.13312012251837799</c:v>
                  </c:pt>
                  <c:pt idx="1">
                    <c:v>0.104345841573385</c:v>
                  </c:pt>
                  <c:pt idx="2">
                    <c:v>0.13851605636911701</c:v>
                  </c:pt>
                  <c:pt idx="3">
                    <c:v>0.13130157174520701</c:v>
                  </c:pt>
                </c:numCache>
              </c:numRef>
            </c:plus>
            <c:minus>
              <c:numRef>
                <c:f>'[ind_group.xlsx]cutdown data'!$R$3:$R$6</c:f>
                <c:numCache>
                  <c:formatCode>General</c:formatCode>
                  <c:ptCount val="4"/>
                  <c:pt idx="0">
                    <c:v>0.13312012251837799</c:v>
                  </c:pt>
                  <c:pt idx="1">
                    <c:v>0.104345841573385</c:v>
                  </c:pt>
                  <c:pt idx="2">
                    <c:v>0.13851605636911701</c:v>
                  </c:pt>
                  <c:pt idx="3">
                    <c:v>0.13130157174520701</c:v>
                  </c:pt>
                </c:numCache>
              </c:numRef>
            </c:minus>
          </c:errBars>
          <c:cat>
            <c:strRef>
              <c:f>'[ind_group.xlsx]cutdown data'!$S$3:$S$6</c:f>
              <c:strCache>
                <c:ptCount val="4"/>
                <c:pt idx="0">
                  <c:v>All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strCache>
            </c:strRef>
          </c:cat>
          <c:val>
            <c:numRef>
              <c:f>'[ind_group.xlsx]cutdown data'!$Q$3:$Q$6</c:f>
              <c:numCache>
                <c:formatCode>0.0%</c:formatCode>
                <c:ptCount val="4"/>
                <c:pt idx="0">
                  <c:v>0.248056189962647</c:v>
                </c:pt>
                <c:pt idx="1">
                  <c:v>0.211994846600361</c:v>
                </c:pt>
                <c:pt idx="2">
                  <c:v>0.24621208082398899</c:v>
                </c:pt>
                <c:pt idx="3">
                  <c:v>0.315788670078191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6D-4A1C-A20C-1EBB72EA0F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334122320"/>
        <c:axId val="334125848"/>
      </c:barChart>
      <c:catAx>
        <c:axId val="3341223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Level of Bloom's</a:t>
                </a:r>
                <a:r>
                  <a:rPr lang="en-US" sz="2000" baseline="0"/>
                  <a:t> Taxonomy</a:t>
                </a:r>
                <a:endParaRPr lang="en-US" sz="2000"/>
              </a:p>
            </c:rich>
          </c:tx>
          <c:layout>
            <c:manualLayout>
              <c:xMode val="edge"/>
              <c:yMode val="edge"/>
              <c:x val="0.29824654980686299"/>
              <c:y val="0.8781919747955340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3200">
                <a:solidFill>
                  <a:srgbClr val="000000"/>
                </a:solidFill>
              </a:defRPr>
            </a:pPr>
            <a:endParaRPr lang="en-US"/>
          </a:p>
        </c:txPr>
        <c:crossAx val="334125848"/>
        <c:crosses val="autoZero"/>
        <c:auto val="1"/>
        <c:lblAlgn val="ctr"/>
        <c:lblOffset val="100"/>
        <c:noMultiLvlLbl val="0"/>
      </c:catAx>
      <c:valAx>
        <c:axId val="33412584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 dirty="0"/>
                  <a:t>% Improvement in scores</a:t>
                </a:r>
              </a:p>
            </c:rich>
          </c:tx>
          <c:layout>
            <c:manualLayout>
              <c:xMode val="edge"/>
              <c:yMode val="edge"/>
              <c:x val="1.6081705852057801E-2"/>
              <c:y val="4.5601715949846799E-2"/>
            </c:manualLayout>
          </c:layout>
          <c:overlay val="0"/>
        </c:title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334122320"/>
        <c:crosses val="autoZero"/>
        <c:crossBetween val="between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4028188560712"/>
          <c:y val="4.3117449922076501E-2"/>
          <c:w val="0.58106214573023296"/>
          <c:h val="0.841427942469783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  <a:effectLst/>
          </c:spPr>
          <c:invertIfNegative val="0"/>
          <c:cat>
            <c:numRef>
              <c:f>([yearly_scores.xlsx]yearly!$R$7,[yearly_scores.xlsx]yearly!$R$9)</c:f>
              <c:numCache>
                <c:formatCode>General</c:formatCode>
                <c:ptCount val="2"/>
                <c:pt idx="0">
                  <c:v>2014</c:v>
                </c:pt>
                <c:pt idx="1">
                  <c:v>2016</c:v>
                </c:pt>
              </c:numCache>
            </c:numRef>
          </c:cat>
          <c:val>
            <c:numRef>
              <c:f>([yearly_scores.xlsx]yearly!$U$7,[yearly_scores.xlsx]yearly!$U$9)</c:f>
              <c:numCache>
                <c:formatCode>0.00%</c:formatCode>
                <c:ptCount val="2"/>
                <c:pt idx="0">
                  <c:v>0.179174484052533</c:v>
                </c:pt>
                <c:pt idx="1">
                  <c:v>0.175551470588235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0B2-4D9A-816D-A0E8F6AAF0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axId val="334119184"/>
        <c:axId val="334123888"/>
      </c:barChart>
      <c:lineChart>
        <c:grouping val="standard"/>
        <c:varyColors val="0"/>
        <c:ser>
          <c:idx val="1"/>
          <c:order val="1"/>
          <c:marker>
            <c:symbol val="none"/>
          </c:marker>
          <c:cat>
            <c:numRef>
              <c:f>([yearly_scores.xlsx]yearly!$R$7,[yearly_scores.xlsx]yearly!$R$9)</c:f>
              <c:numCache>
                <c:formatCode>General</c:formatCode>
                <c:ptCount val="2"/>
                <c:pt idx="0">
                  <c:v>2014</c:v>
                </c:pt>
                <c:pt idx="1">
                  <c:v>2016</c:v>
                </c:pt>
              </c:numCache>
            </c:numRef>
          </c:cat>
          <c:val>
            <c:numRef>
              <c:f>([yearly_scores.xlsx]yearly!$V$7,[yearly_scores.xlsx]yearly!$V$9)</c:f>
              <c:numCache>
                <c:formatCode>General</c:formatCode>
                <c:ptCount val="2"/>
                <c:pt idx="0">
                  <c:v>1.3</c:v>
                </c:pt>
                <c:pt idx="1">
                  <c:v>1.82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0B2-4D9A-816D-A0E8F6AAF0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118400"/>
        <c:axId val="334124280"/>
      </c:lineChart>
      <c:catAx>
        <c:axId val="334119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4123888"/>
        <c:crosses val="autoZero"/>
        <c:auto val="1"/>
        <c:lblAlgn val="ctr"/>
        <c:lblOffset val="100"/>
        <c:noMultiLvlLbl val="0"/>
      </c:catAx>
      <c:valAx>
        <c:axId val="334123888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 dirty="0"/>
                  <a:t>Yearly DFW percentages</a:t>
                </a:r>
              </a:p>
            </c:rich>
          </c:tx>
          <c:layout>
            <c:manualLayout>
              <c:xMode val="edge"/>
              <c:yMode val="edge"/>
              <c:x val="4.0553571318653302E-3"/>
              <c:y val="0.20655537360888501"/>
            </c:manualLayout>
          </c:layout>
          <c:overlay val="0"/>
        </c:title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en-US"/>
          </a:p>
        </c:txPr>
        <c:crossAx val="334119184"/>
        <c:crosses val="autoZero"/>
        <c:crossBetween val="between"/>
        <c:majorUnit val="0.05"/>
      </c:valAx>
      <c:valAx>
        <c:axId val="334124280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Average question Bloom's taxonomy </a:t>
                </a:r>
              </a:p>
            </c:rich>
          </c:tx>
          <c:layout>
            <c:manualLayout>
              <c:xMode val="edge"/>
              <c:yMode val="edge"/>
              <c:x val="0.90419247182053397"/>
              <c:y val="0.163602441469148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334118400"/>
        <c:crosses val="max"/>
        <c:crossBetween val="between"/>
        <c:majorUnit val="0.5"/>
      </c:valAx>
      <c:catAx>
        <c:axId val="3341184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3412428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2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I feel that the group exams help me retain information longer (n=175</a:t>
            </a:r>
            <a:r>
              <a:rPr lang="en-US" dirty="0" smtClean="0"/>
              <a:t>).</a:t>
            </a:r>
          </a:p>
          <a:p>
            <a:pPr>
              <a:defRPr/>
            </a:pPr>
            <a:endParaRPr lang="en-US" dirty="0"/>
          </a:p>
        </c:rich>
      </c:tx>
      <c:layout>
        <c:manualLayout>
          <c:xMode val="edge"/>
          <c:yMode val="edge"/>
          <c:x val="0.20383641852339027"/>
          <c:y val="4.456392097939567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9300721784776902"/>
          <c:y val="0.20875000000000005"/>
          <c:w val="0.40287467191601051"/>
          <c:h val="0.6714577865266842"/>
        </c:manualLayout>
      </c:layout>
      <c:pieChart>
        <c:varyColors val="1"/>
        <c:ser>
          <c:idx val="0"/>
          <c:order val="0"/>
          <c:tx>
            <c:strRef>
              <c:f>Sheet1!$A$29</c:f>
              <c:strCache>
                <c:ptCount val="1"/>
                <c:pt idx="0">
                  <c:v>I feel that the group exams help me retain information longer (n=175).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Sheet1!$B$30:$B$34</c:f>
              <c:strCache>
                <c:ptCount val="5"/>
                <c:pt idx="0">
                  <c:v>Strongly agree</c:v>
                </c:pt>
                <c:pt idx="1">
                  <c:v>Agree </c:v>
                </c:pt>
                <c:pt idx="2">
                  <c:v>Neither agree nor disagree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Sheet1!$C$30:$C$34</c:f>
              <c:numCache>
                <c:formatCode>0%</c:formatCode>
                <c:ptCount val="5"/>
                <c:pt idx="0">
                  <c:v>0.31</c:v>
                </c:pt>
                <c:pt idx="1">
                  <c:v>0.43</c:v>
                </c:pt>
                <c:pt idx="2">
                  <c:v>0.21</c:v>
                </c:pt>
                <c:pt idx="3">
                  <c:v>0.02</c:v>
                </c:pt>
                <c:pt idx="4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2335841640100225E-2"/>
          <c:y val="0.20824860632477835"/>
          <c:w val="0.35237970253718282"/>
          <c:h val="0.78747630504520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0560181084300413"/>
          <c:y val="7.0052881670271052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Sheet1!$A$22</c:f>
              <c:strCache>
                <c:ptCount val="1"/>
                <c:pt idx="0">
                  <c:v>I remember material re-asked on the group exam better than material only covered on the individual exam (n=174).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Sheet1!$B$23:$B$27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Neither agree nor disagree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Sheet1!$C$23:$C$27</c:f>
              <c:numCache>
                <c:formatCode>0%</c:formatCode>
                <c:ptCount val="5"/>
                <c:pt idx="0">
                  <c:v>0.25</c:v>
                </c:pt>
                <c:pt idx="1">
                  <c:v>0.4</c:v>
                </c:pt>
                <c:pt idx="2">
                  <c:v>0.27</c:v>
                </c:pt>
                <c:pt idx="3">
                  <c:v>0.06</c:v>
                </c:pt>
                <c:pt idx="4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I understand what the questions are asking better during the group exam, than during the individual exam (n=165).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Sheet1!$B$2:$B$6</c:f>
              <c:strCache>
                <c:ptCount val="5"/>
                <c:pt idx="0">
                  <c:v>Strongly agree </c:v>
                </c:pt>
                <c:pt idx="1">
                  <c:v>Agree </c:v>
                </c:pt>
                <c:pt idx="2">
                  <c:v>Neither agree nor disagree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0.39</c:v>
                </c:pt>
                <c:pt idx="1">
                  <c:v>0.41</c:v>
                </c:pt>
                <c:pt idx="2">
                  <c:v>0.15</c:v>
                </c:pt>
                <c:pt idx="3">
                  <c:v>0.04</c:v>
                </c:pt>
                <c:pt idx="4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I benefit from the discussions that occur during the group exam (n=168</a:t>
            </a:r>
            <a:r>
              <a:rPr lang="en-US" dirty="0" smtClean="0"/>
              <a:t>).</a:t>
            </a:r>
          </a:p>
          <a:p>
            <a:pPr>
              <a:defRPr/>
            </a:pPr>
            <a:endParaRPr lang="en-US" dirty="0"/>
          </a:p>
        </c:rich>
      </c:tx>
      <c:layout>
        <c:manualLayout>
          <c:xMode val="edge"/>
          <c:yMode val="edge"/>
          <c:x val="9.7633793936846514E-2"/>
          <c:y val="1.67860136819228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Sheet1!$A$8</c:f>
              <c:strCache>
                <c:ptCount val="1"/>
                <c:pt idx="0">
                  <c:v>I benefit from the discussions that occur during the group exam (n=168).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Sheet1!$B$9:$B$13</c:f>
              <c:strCache>
                <c:ptCount val="5"/>
                <c:pt idx="0">
                  <c:v>Strongly agree</c:v>
                </c:pt>
                <c:pt idx="1">
                  <c:v>Agree </c:v>
                </c:pt>
                <c:pt idx="2">
                  <c:v>Neither agree nor disagree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Sheet1!$C$9:$C$13</c:f>
              <c:numCache>
                <c:formatCode>0%</c:formatCode>
                <c:ptCount val="5"/>
                <c:pt idx="0">
                  <c:v>0.46</c:v>
                </c:pt>
                <c:pt idx="1">
                  <c:v>0.45</c:v>
                </c:pt>
                <c:pt idx="2">
                  <c:v>0.05</c:v>
                </c:pt>
                <c:pt idx="3">
                  <c:v>0.04</c:v>
                </c:pt>
                <c:pt idx="4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Sheet1!$A$15</c:f>
              <c:strCache>
                <c:ptCount val="1"/>
                <c:pt idx="0">
                  <c:v> I remember questions re-asked on the group exam better than questions that are only on the individual exam (n=175).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Sheet1!$B$16:$B$20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Neither agree nor disagree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Sheet1!$C$16:$C$20</c:f>
              <c:numCache>
                <c:formatCode>0%</c:formatCode>
                <c:ptCount val="5"/>
                <c:pt idx="0">
                  <c:v>0.3</c:v>
                </c:pt>
                <c:pt idx="1">
                  <c:v>0.38</c:v>
                </c:pt>
                <c:pt idx="2">
                  <c:v>0.24</c:v>
                </c:pt>
                <c:pt idx="3">
                  <c:v>0.06</c:v>
                </c:pt>
                <c:pt idx="4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40382-AAD2-4B17-BE76-CDDCE0933508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8C815-A822-4DF0-8B14-A0BC6A8A7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68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CAECA-6AFF-5644-8612-17036E4206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77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E45A-0DFE-4A09-9FBA-8EECB94A3363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D0E3-8176-47B7-892F-1C75AAC28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02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E45A-0DFE-4A09-9FBA-8EECB94A3363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D0E3-8176-47B7-892F-1C75AAC28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75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E45A-0DFE-4A09-9FBA-8EECB94A3363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D0E3-8176-47B7-892F-1C75AAC28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9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E45A-0DFE-4A09-9FBA-8EECB94A3363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D0E3-8176-47B7-892F-1C75AAC28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982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E45A-0DFE-4A09-9FBA-8EECB94A3363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D0E3-8176-47B7-892F-1C75AAC28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94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E45A-0DFE-4A09-9FBA-8EECB94A3363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D0E3-8176-47B7-892F-1C75AAC28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77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E45A-0DFE-4A09-9FBA-8EECB94A3363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D0E3-8176-47B7-892F-1C75AAC28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34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E45A-0DFE-4A09-9FBA-8EECB94A3363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D0E3-8176-47B7-892F-1C75AAC28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090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E45A-0DFE-4A09-9FBA-8EECB94A3363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D0E3-8176-47B7-892F-1C75AAC28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18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E45A-0DFE-4A09-9FBA-8EECB94A3363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D0E3-8176-47B7-892F-1C75AAC28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4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E45A-0DFE-4A09-9FBA-8EECB94A3363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4D0E3-8176-47B7-892F-1C75AAC28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9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E45A-0DFE-4A09-9FBA-8EECB94A3363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4D0E3-8176-47B7-892F-1C75AAC28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21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Two-Stage Exams Up Student Success and Satisfaction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2706" y="2142068"/>
            <a:ext cx="9121219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24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Screen Shot 2017-01-03 at 8.27.36 P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0" r="3045"/>
          <a:stretch/>
        </p:blipFill>
        <p:spPr>
          <a:xfrm>
            <a:off x="102817" y="1035400"/>
            <a:ext cx="2963566" cy="254356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-71098" y="2090270"/>
            <a:ext cx="3748881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Stage 1: </a:t>
            </a:r>
            <a:r>
              <a:rPr lang="en-US" dirty="0"/>
              <a:t>50 question Individual exam</a:t>
            </a:r>
          </a:p>
          <a:p>
            <a:pPr algn="ctr"/>
            <a:r>
              <a:rPr lang="en-US" dirty="0"/>
              <a:t>(Taken Monday)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5042051" y="622007"/>
            <a:ext cx="3317937" cy="2384194"/>
            <a:chOff x="7705706" y="11604024"/>
            <a:chExt cx="11839986" cy="8047140"/>
          </a:xfrm>
        </p:grpSpPr>
        <p:pic>
          <p:nvPicPr>
            <p:cNvPr id="34" name="Picture 33" descr="blooms_new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8401" y="11604024"/>
              <a:ext cx="9009062" cy="7730856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705706" y="18820118"/>
              <a:ext cx="11839986" cy="831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http://</a:t>
              </a:r>
              <a:r>
                <a:rPr lang="en-US" sz="1000" dirty="0" err="1"/>
                <a:t>www.learnnc.org</a:t>
              </a:r>
              <a:r>
                <a:rPr lang="en-US" sz="1000" dirty="0"/>
                <a:t>/</a:t>
              </a:r>
              <a:r>
                <a:rPr lang="en-US" sz="1000" dirty="0" err="1"/>
                <a:t>lp</a:t>
              </a:r>
              <a:r>
                <a:rPr lang="en-US" sz="1000" dirty="0"/>
                <a:t>/pages/4719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795598" y="1020790"/>
            <a:ext cx="1161534" cy="1904527"/>
            <a:chOff x="5273258" y="15998280"/>
            <a:chExt cx="1961552" cy="3595625"/>
          </a:xfrm>
        </p:grpSpPr>
        <p:sp>
          <p:nvSpPr>
            <p:cNvPr id="37" name="Right Arrow 36"/>
            <p:cNvSpPr/>
            <p:nvPr/>
          </p:nvSpPr>
          <p:spPr>
            <a:xfrm rot="20570846">
              <a:off x="5273258" y="17280306"/>
              <a:ext cx="1954200" cy="41547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ight Arrow 37"/>
            <p:cNvSpPr/>
            <p:nvPr/>
          </p:nvSpPr>
          <p:spPr>
            <a:xfrm rot="615339">
              <a:off x="5360383" y="17833623"/>
              <a:ext cx="1874427" cy="41547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ight Arrow 38"/>
            <p:cNvSpPr/>
            <p:nvPr/>
          </p:nvSpPr>
          <p:spPr>
            <a:xfrm rot="18418580">
              <a:off x="4766639" y="16845210"/>
              <a:ext cx="2109330" cy="41547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Arrow 39"/>
            <p:cNvSpPr/>
            <p:nvPr/>
          </p:nvSpPr>
          <p:spPr>
            <a:xfrm rot="2774552">
              <a:off x="4811938" y="18311504"/>
              <a:ext cx="2149333" cy="41547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563987" y="3063712"/>
            <a:ext cx="3739218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Stage 2: </a:t>
            </a:r>
            <a:r>
              <a:rPr lang="en-US" sz="1400" dirty="0"/>
              <a:t>Subsets of 10 questions (4 sets)</a:t>
            </a:r>
          </a:p>
          <a:p>
            <a:pPr algn="ctr"/>
            <a:r>
              <a:rPr lang="en-US" sz="1400" dirty="0"/>
              <a:t>(Taken as a group in lab )</a:t>
            </a:r>
          </a:p>
        </p:txBody>
      </p:sp>
      <p:pic>
        <p:nvPicPr>
          <p:cNvPr id="42" name="Picture 41" descr="IMG_0687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971" y="3800067"/>
            <a:ext cx="4648283" cy="2614659"/>
          </a:xfrm>
          <a:prstGeom prst="rect">
            <a:avLst/>
          </a:prstGeom>
        </p:spPr>
      </p:pic>
      <p:pic>
        <p:nvPicPr>
          <p:cNvPr id="43" name="Picture 42" descr="Screen Shot 2017-01-05 at 12.46.19 P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972" y="3681203"/>
            <a:ext cx="4526091" cy="3071055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487716" y="6452936"/>
            <a:ext cx="61717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/>
              <a:t>Small Class (~50 students ) Implementation Approach 2:</a:t>
            </a: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487716" y="-88478"/>
            <a:ext cx="9180285" cy="663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Two-Stage </a:t>
            </a:r>
            <a:r>
              <a:rPr lang="en-US" sz="3200" b="1" dirty="0"/>
              <a:t>Exams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04910" y="590743"/>
            <a:ext cx="34728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Large Class (~1100 Students) Implementation Approach 1:</a:t>
            </a:r>
          </a:p>
        </p:txBody>
      </p:sp>
    </p:spTree>
    <p:extLst>
      <p:ext uri="{BB962C8B-B14F-4D97-AF65-F5344CB8AC3E}">
        <p14:creationId xmlns:p14="http://schemas.microsoft.com/office/powerpoint/2010/main" val="381184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7716" y="86277"/>
            <a:ext cx="9180285" cy="66357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Two-Stage </a:t>
            </a:r>
            <a:r>
              <a:rPr lang="en-US" sz="3200" b="1" dirty="0" smtClean="0"/>
              <a:t>Exams</a:t>
            </a:r>
            <a:endParaRPr lang="en-US" sz="3200" b="1" dirty="0"/>
          </a:p>
        </p:txBody>
      </p:sp>
      <p:pic>
        <p:nvPicPr>
          <p:cNvPr id="31" name="Picture 30" descr="Screen Shot 2017-01-03 at 8.27.36 PM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0" r="3045"/>
          <a:stretch/>
        </p:blipFill>
        <p:spPr>
          <a:xfrm>
            <a:off x="2449714" y="590483"/>
            <a:ext cx="2963566" cy="254356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954044" y="1729394"/>
            <a:ext cx="3748881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Stage 1: </a:t>
            </a:r>
            <a:r>
              <a:rPr lang="en-US" dirty="0"/>
              <a:t>50 question Individual exam</a:t>
            </a:r>
          </a:p>
          <a:p>
            <a:pPr algn="ctr"/>
            <a:r>
              <a:rPr lang="en-US" dirty="0"/>
              <a:t>(Taken Monday)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6915222" y="749853"/>
            <a:ext cx="3317937" cy="2384194"/>
            <a:chOff x="7705706" y="11604024"/>
            <a:chExt cx="11839986" cy="8047140"/>
          </a:xfrm>
        </p:grpSpPr>
        <p:pic>
          <p:nvPicPr>
            <p:cNvPr id="34" name="Picture 33" descr="blooms_new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8401" y="11604024"/>
              <a:ext cx="9009062" cy="7730856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705706" y="18820118"/>
              <a:ext cx="11839986" cy="831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http://</a:t>
              </a:r>
              <a:r>
                <a:rPr lang="en-US" sz="1000" dirty="0" err="1"/>
                <a:t>www.learnnc.org</a:t>
              </a:r>
              <a:r>
                <a:rPr lang="en-US" sz="1000" dirty="0"/>
                <a:t>/</a:t>
              </a:r>
              <a:r>
                <a:rPr lang="en-US" sz="1000" dirty="0" err="1"/>
                <a:t>lp</a:t>
              </a:r>
              <a:r>
                <a:rPr lang="en-US" sz="1000" dirty="0"/>
                <a:t>/pages/4719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849721" y="997039"/>
            <a:ext cx="1161534" cy="1904527"/>
            <a:chOff x="5273258" y="15998280"/>
            <a:chExt cx="1961552" cy="3595625"/>
          </a:xfrm>
        </p:grpSpPr>
        <p:sp>
          <p:nvSpPr>
            <p:cNvPr id="37" name="Right Arrow 36"/>
            <p:cNvSpPr/>
            <p:nvPr/>
          </p:nvSpPr>
          <p:spPr>
            <a:xfrm rot="20570846">
              <a:off x="5273258" y="17280306"/>
              <a:ext cx="1954200" cy="41547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ight Arrow 37"/>
            <p:cNvSpPr/>
            <p:nvPr/>
          </p:nvSpPr>
          <p:spPr>
            <a:xfrm rot="615339">
              <a:off x="5360383" y="17833623"/>
              <a:ext cx="1874427" cy="41547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ight Arrow 38"/>
            <p:cNvSpPr/>
            <p:nvPr/>
          </p:nvSpPr>
          <p:spPr>
            <a:xfrm rot="18418580">
              <a:off x="4766639" y="16845210"/>
              <a:ext cx="2109330" cy="41547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Arrow 39"/>
            <p:cNvSpPr/>
            <p:nvPr/>
          </p:nvSpPr>
          <p:spPr>
            <a:xfrm rot="2774552">
              <a:off x="4811938" y="18311504"/>
              <a:ext cx="2149333" cy="41547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6168375" y="3134048"/>
            <a:ext cx="4077849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Stage 2: </a:t>
            </a:r>
            <a:r>
              <a:rPr lang="en-US" dirty="0"/>
              <a:t>Subsets of 10 questions (4 sets)</a:t>
            </a:r>
          </a:p>
          <a:p>
            <a:pPr algn="ctr"/>
            <a:r>
              <a:rPr lang="en-US" dirty="0"/>
              <a:t>(Taken as a group in lab 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57701" y="3835679"/>
            <a:ext cx="2671557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80 total questions </a:t>
            </a:r>
          </a:p>
          <a:p>
            <a:pPr algn="ctr"/>
            <a:r>
              <a:rPr lang="en-US" dirty="0"/>
              <a:t>(two midterms)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14643" y="4666930"/>
            <a:ext cx="3134542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Filtered by discrimination index</a:t>
            </a:r>
          </a:p>
          <a:p>
            <a:pPr algn="ctr"/>
            <a:r>
              <a:rPr lang="en-US" dirty="0"/>
              <a:t>(Ives, 2015)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403095" y="3832841"/>
            <a:ext cx="3843128" cy="2689655"/>
            <a:chOff x="3694481" y="21474168"/>
            <a:chExt cx="7119573" cy="4656271"/>
          </a:xfrm>
        </p:grpSpPr>
        <p:sp>
          <p:nvSpPr>
            <p:cNvPr id="17" name="Oval 16"/>
            <p:cNvSpPr/>
            <p:nvPr/>
          </p:nvSpPr>
          <p:spPr>
            <a:xfrm>
              <a:off x="3694481" y="21474168"/>
              <a:ext cx="7119572" cy="1116041"/>
            </a:xfrm>
            <a:prstGeom prst="ellipse">
              <a:avLst/>
            </a:prstGeom>
            <a:noFill/>
            <a:ln w="76200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>
              <a:stCxn id="17" idx="2"/>
            </p:cNvCxnSpPr>
            <p:nvPr/>
          </p:nvCxnSpPr>
          <p:spPr>
            <a:xfrm>
              <a:off x="3694481" y="22032189"/>
              <a:ext cx="0" cy="982517"/>
            </a:xfrm>
            <a:prstGeom prst="line">
              <a:avLst/>
            </a:prstGeom>
            <a:ln w="762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0814053" y="21998492"/>
              <a:ext cx="0" cy="982517"/>
            </a:xfrm>
            <a:prstGeom prst="line">
              <a:avLst/>
            </a:prstGeom>
            <a:ln w="762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031281" y="25147922"/>
              <a:ext cx="0" cy="982517"/>
            </a:xfrm>
            <a:prstGeom prst="line">
              <a:avLst/>
            </a:prstGeom>
            <a:ln w="762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8466667" y="25147922"/>
              <a:ext cx="0" cy="982517"/>
            </a:xfrm>
            <a:prstGeom prst="line">
              <a:avLst/>
            </a:prstGeom>
            <a:ln w="762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694481" y="23014706"/>
              <a:ext cx="2336800" cy="2133216"/>
            </a:xfrm>
            <a:prstGeom prst="line">
              <a:avLst/>
            </a:prstGeom>
            <a:ln w="762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8466667" y="22981009"/>
              <a:ext cx="2347387" cy="2166913"/>
            </a:xfrm>
            <a:prstGeom prst="line">
              <a:avLst/>
            </a:prstGeom>
            <a:ln w="762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7766586" y="5311479"/>
            <a:ext cx="1103487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≥ 0.3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21758" y="6488668"/>
            <a:ext cx="212109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60 filtered questions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45296" y="3541557"/>
            <a:ext cx="2951322" cy="92333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Scores on individual exam </a:t>
            </a:r>
          </a:p>
          <a:p>
            <a:pPr algn="ctr"/>
            <a:r>
              <a:rPr lang="en-US" dirty="0"/>
              <a:t>compared to same questions </a:t>
            </a:r>
          </a:p>
          <a:p>
            <a:pPr algn="ctr"/>
            <a:r>
              <a:rPr lang="en-US" dirty="0"/>
              <a:t>on group exam</a:t>
            </a:r>
          </a:p>
        </p:txBody>
      </p:sp>
      <p:sp>
        <p:nvSpPr>
          <p:cNvPr id="27" name="Left Arrow 26"/>
          <p:cNvSpPr/>
          <p:nvPr/>
        </p:nvSpPr>
        <p:spPr>
          <a:xfrm rot="845975">
            <a:off x="4699524" y="4052274"/>
            <a:ext cx="1427512" cy="447521"/>
          </a:xfrm>
          <a:prstGeom prst="leftArrow">
            <a:avLst/>
          </a:prstGeom>
          <a:solidFill>
            <a:srgbClr val="000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 Arrow 27"/>
          <p:cNvSpPr/>
          <p:nvPr/>
        </p:nvSpPr>
        <p:spPr>
          <a:xfrm rot="16200000">
            <a:off x="2822882" y="4652707"/>
            <a:ext cx="831251" cy="489854"/>
          </a:xfrm>
          <a:prstGeom prst="leftArrow">
            <a:avLst/>
          </a:prstGeom>
          <a:solidFill>
            <a:srgbClr val="000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524000" y="5706470"/>
            <a:ext cx="3621978" cy="9233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subset of 4 questions (same LO, different questions) asked as a pretest in BI314 (Cell and Mole)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3860" y="3277632"/>
            <a:ext cx="2618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Increase in performance?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174740" y="5337138"/>
            <a:ext cx="2280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Increase in retention?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56556" y="4280427"/>
            <a:ext cx="48321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How effective are group exams for increasing student performance and retention?</a:t>
            </a:r>
          </a:p>
        </p:txBody>
      </p:sp>
    </p:spTree>
    <p:extLst>
      <p:ext uri="{BB962C8B-B14F-4D97-AF65-F5344CB8AC3E}">
        <p14:creationId xmlns:p14="http://schemas.microsoft.com/office/powerpoint/2010/main" val="407795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" grpId="0"/>
      <p:bldP spid="4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-88900"/>
            <a:ext cx="473326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Are group exams effective in increasing </a:t>
            </a:r>
            <a:r>
              <a:rPr lang="en-US" sz="2800" b="1" dirty="0"/>
              <a:t>performance</a:t>
            </a:r>
            <a:r>
              <a:rPr lang="en-US" sz="2800" dirty="0"/>
              <a:t>? 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1524001" y="1054101"/>
          <a:ext cx="4432700" cy="3762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743510" y="1085394"/>
            <a:ext cx="4711299" cy="5213982"/>
            <a:chOff x="17455683" y="12285647"/>
            <a:chExt cx="10735743" cy="7022493"/>
          </a:xfrm>
        </p:grpSpPr>
        <p:graphicFrame>
          <p:nvGraphicFramePr>
            <p:cNvPr id="6" name="Chart 5"/>
            <p:cNvGraphicFramePr>
              <a:graphicFrameLocks/>
            </p:cNvGraphicFramePr>
            <p:nvPr>
              <p:extLst/>
            </p:nvPr>
          </p:nvGraphicFramePr>
          <p:xfrm>
            <a:off x="17455683" y="12285647"/>
            <a:ext cx="10735743" cy="70224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20157974" y="14969036"/>
              <a:ext cx="2718413" cy="9534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/>
                <a:t>17.92%</a:t>
              </a:r>
            </a:p>
            <a:p>
              <a:pPr algn="ctr"/>
              <a:r>
                <a:rPr lang="en-US" sz="2000" dirty="0"/>
                <a:t>191/1066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413562" y="14969036"/>
              <a:ext cx="2718413" cy="9534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/>
                <a:t>17.56%</a:t>
              </a:r>
            </a:p>
            <a:p>
              <a:pPr algn="ctr"/>
              <a:r>
                <a:rPr lang="en-US" sz="2000" dirty="0"/>
                <a:t>191/1088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1524000" y="519285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/>
              <a:t>(1.9/4 questions correct group </a:t>
            </a:r>
            <a:r>
              <a:rPr lang="en-US" dirty="0" err="1"/>
              <a:t>vs</a:t>
            </a:r>
            <a:r>
              <a:rPr lang="en-US" dirty="0"/>
              <a:t> 1.3/4 non-group:</a:t>
            </a:r>
            <a:r>
              <a:rPr lang="en-US" i="1" dirty="0"/>
              <a:t> W=2745.5, </a:t>
            </a:r>
            <a:r>
              <a:rPr lang="en-US" i="1" dirty="0" err="1"/>
              <a:t>df</a:t>
            </a:r>
            <a:r>
              <a:rPr lang="en-US" i="1" dirty="0"/>
              <a:t>=177, p</a:t>
            </a:r>
            <a:r>
              <a:rPr lang="en-US" dirty="0"/>
              <a:t>=0.00067). </a:t>
            </a:r>
          </a:p>
        </p:txBody>
      </p:sp>
      <p:sp>
        <p:nvSpPr>
          <p:cNvPr id="3" name="Rectangle 2"/>
          <p:cNvSpPr/>
          <p:nvPr/>
        </p:nvSpPr>
        <p:spPr>
          <a:xfrm>
            <a:off x="8256434" y="119981"/>
            <a:ext cx="17318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+mj-lt"/>
                <a:ea typeface="+mj-ea"/>
                <a:cs typeface="+mj-cs"/>
              </a:rPr>
              <a:t>Retention</a:t>
            </a:r>
            <a:r>
              <a:rPr lang="en-US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2962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5"/>
          <p:cNvSpPr txBox="1"/>
          <p:nvPr/>
        </p:nvSpPr>
        <p:spPr>
          <a:xfrm>
            <a:off x="0" y="-168365"/>
            <a:ext cx="43677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9456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8912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58368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7824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736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36192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55648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/>
              <a:t>Student Feedback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5636566"/>
              </p:ext>
            </p:extLst>
          </p:nvPr>
        </p:nvGraphicFramePr>
        <p:xfrm>
          <a:off x="-646663" y="869803"/>
          <a:ext cx="5012279" cy="2849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4284897"/>
              </p:ext>
            </p:extLst>
          </p:nvPr>
        </p:nvGraphicFramePr>
        <p:xfrm>
          <a:off x="7726872" y="869803"/>
          <a:ext cx="4889631" cy="2967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910316"/>
              </p:ext>
            </p:extLst>
          </p:nvPr>
        </p:nvGraphicFramePr>
        <p:xfrm>
          <a:off x="1202211" y="3719642"/>
          <a:ext cx="4945529" cy="3034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8005075"/>
              </p:ext>
            </p:extLst>
          </p:nvPr>
        </p:nvGraphicFramePr>
        <p:xfrm>
          <a:off x="3882725" y="468747"/>
          <a:ext cx="4758250" cy="3026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3848828"/>
              </p:ext>
            </p:extLst>
          </p:nvPr>
        </p:nvGraphicFramePr>
        <p:xfrm>
          <a:off x="6016801" y="3708278"/>
          <a:ext cx="4948517" cy="3034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24"/>
          <p:cNvSpPr txBox="1"/>
          <p:nvPr/>
        </p:nvSpPr>
        <p:spPr>
          <a:xfrm>
            <a:off x="5070872" y="3354524"/>
            <a:ext cx="2510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9456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8912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58368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7824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736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36192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556480" algn="l" defTabSz="219456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F=2.12, </a:t>
            </a:r>
            <a:r>
              <a:rPr lang="en-US" sz="1800" dirty="0" err="1"/>
              <a:t>df</a:t>
            </a:r>
            <a:r>
              <a:rPr lang="en-US" sz="1800" dirty="0"/>
              <a:t>=159, 4 </a:t>
            </a:r>
            <a:r>
              <a:rPr lang="en-US" sz="1800" dirty="0" smtClean="0"/>
              <a:t>p=0.07</a:t>
            </a:r>
            <a:endParaRPr lang="en-US" sz="1800" baseline="30000" dirty="0"/>
          </a:p>
        </p:txBody>
      </p:sp>
      <p:sp>
        <p:nvSpPr>
          <p:cNvPr id="13" name="TextBox 23"/>
          <p:cNvSpPr txBox="1"/>
          <p:nvPr/>
        </p:nvSpPr>
        <p:spPr>
          <a:xfrm>
            <a:off x="2350039" y="6543152"/>
            <a:ext cx="3376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F=3.73, </a:t>
            </a:r>
            <a:r>
              <a:rPr lang="en-US" sz="1600" b="1" dirty="0" err="1"/>
              <a:t>df</a:t>
            </a:r>
            <a:r>
              <a:rPr lang="en-US" sz="1600" b="1" dirty="0"/>
              <a:t>=162, 4 </a:t>
            </a:r>
            <a:r>
              <a:rPr lang="en-US" sz="1800" b="1" dirty="0"/>
              <a:t>p=0.006</a:t>
            </a:r>
            <a:r>
              <a:rPr lang="en-US" sz="1600" b="1" dirty="0"/>
              <a:t>**</a:t>
            </a:r>
          </a:p>
        </p:txBody>
      </p:sp>
    </p:spTree>
    <p:extLst>
      <p:ext uri="{BB962C8B-B14F-4D97-AF65-F5344CB8AC3E}">
        <p14:creationId xmlns:p14="http://schemas.microsoft.com/office/powerpoint/2010/main" val="342421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324</Words>
  <Application>Microsoft Office PowerPoint</Application>
  <PresentationFormat>Widescreen</PresentationFormat>
  <Paragraphs>48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Two-Stage Exams Up Student Success and Satisfaction</vt:lpstr>
      <vt:lpstr>PowerPoint Presentation</vt:lpstr>
      <vt:lpstr>Two-Stage Exams</vt:lpstr>
      <vt:lpstr>Are group exams effective in increasing performance? </vt:lpstr>
      <vt:lpstr>PowerPoint Presentation</vt:lpstr>
    </vt:vector>
  </TitlesOfParts>
  <Company>Oregon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Kayes, Lori</dc:creator>
  <cp:lastModifiedBy>Kayes, Lori</cp:lastModifiedBy>
  <cp:revision>11</cp:revision>
  <dcterms:created xsi:type="dcterms:W3CDTF">2017-02-22T20:05:37Z</dcterms:created>
  <dcterms:modified xsi:type="dcterms:W3CDTF">2017-02-26T15:33:20Z</dcterms:modified>
</cp:coreProperties>
</file>